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76" r:id="rId4"/>
    <p:sldId id="259" r:id="rId5"/>
    <p:sldId id="264" r:id="rId6"/>
    <p:sldId id="277" r:id="rId7"/>
    <p:sldId id="260" r:id="rId8"/>
    <p:sldId id="266" r:id="rId9"/>
    <p:sldId id="268" r:id="rId10"/>
    <p:sldId id="267" r:id="rId11"/>
    <p:sldId id="278" r:id="rId12"/>
    <p:sldId id="272" r:id="rId13"/>
    <p:sldId id="282" r:id="rId14"/>
    <p:sldId id="280" r:id="rId15"/>
    <p:sldId id="269" r:id="rId16"/>
    <p:sldId id="279" r:id="rId17"/>
    <p:sldId id="262" r:id="rId18"/>
    <p:sldId id="281" r:id="rId19"/>
    <p:sldId id="265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4C2"/>
    <a:srgbClr val="296D5A"/>
    <a:srgbClr val="282828"/>
    <a:srgbClr val="163B30"/>
    <a:srgbClr val="164B30"/>
    <a:srgbClr val="FFFFFF"/>
    <a:srgbClr val="303C42"/>
    <a:srgbClr val="3E77BF"/>
    <a:srgbClr val="0563C1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48"/>
    <p:restoredTop sz="94726"/>
  </p:normalViewPr>
  <p:slideViewPr>
    <p:cSldViewPr snapToGrid="0">
      <p:cViewPr varScale="1">
        <p:scale>
          <a:sx n="168" d="100"/>
          <a:sy n="168" d="100"/>
        </p:scale>
        <p:origin x="280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8CA36-2061-E148-AF01-EB966AA7650D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9B630-BAA2-D441-8D19-69EDEA0F012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101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416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117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4474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2BAE6-9944-4BC8-ECD3-D3FA3136B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01E68A5-5BE7-9618-1F67-380116CF05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70953B2-22EF-1CE3-9E9E-F114F583AD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4F6390-96CF-7158-F2F9-5E091FAD1B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5987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248B5-B7FF-1133-6570-CED5EF75E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6B4AA96-1B87-5EAF-EE37-47D5ADD8E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7C51AB5-46E7-D1F8-2583-5C5D72AA93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3E032D-8F88-6D3D-2F4E-F6CAF2BDAB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79B630-BAA2-D441-8D19-69EDEA0F0126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0730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62DE7-3916-D916-E319-C5FF711B9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1C1DEF-FD77-7FDE-DEA3-2FC36A8A8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07BAEF-9506-FABF-40A8-353176888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4C9D7D-342C-8487-77B0-AC204793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3AC089-E473-B6FF-7193-CA29F2701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27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2B5571-E2D3-9D45-A4DC-F552960CE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C763420-0A86-17EE-A7C3-C387301E8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8F927D-CD82-1BB5-973D-A960C484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C7C48E-96D7-1B49-CA20-5C3863687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9A338E-48AE-B214-7395-CD832B19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864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C3D03C3-C8B9-9416-BF7A-87FEDD127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533213F-7B4F-09A4-46A3-6F2D1AC60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2A36E3-8675-E5DC-EE4E-8F4903B5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5800AB-86E8-6C3E-CB58-EA19C4D95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4D62AD-566E-7F5C-FED9-7B0D5BFE1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687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0EFC76-6448-842B-3ED4-CF12A7F54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90D733-384E-E35E-5AD8-7CEB39944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AB4E27-4841-2855-F1DD-D88092E4E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23A005-B045-1522-8234-55D5283C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12D1B-2511-47FE-BCAD-C895A681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0637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1E74CE-52E6-6396-8AFA-872BC5E67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DA8BC7-9A8F-14B8-BEE4-E75B4FB2F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85728-2B70-AF46-B4E3-3FD1D12F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3199DB-878B-6F93-04BC-8F87E222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2103370-1781-E18F-D017-96B5BA677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7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9FD3EE-662E-0649-B8DF-BB83192B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6EC1CD-20DC-689E-5067-A60A6624B3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5025B2-205E-A928-9B8B-4B9C66C25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DC3015-E7D5-D0F8-670B-1283BD2C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FE1B67-23C7-F292-F29B-3FE7B384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26076A-BE29-32CC-7026-512215A7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8454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89A07-7048-FE1A-3D39-653FB470D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0D86BAA-3930-81A1-6110-3A95BCBC7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7E2A615-9317-170F-5957-B2DDF7FC7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23A090-83DD-D0CA-10F3-A95BF86CF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B9AAAA-8751-C4B2-6711-9D7D655BF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1038FED-F5AB-C5EA-04C6-084ECF89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C93D5B-4AE8-8493-9221-B10D0B69B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6614F61-65D2-5376-0FEB-E2DD38552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4746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CBE89-DC39-B950-B8B9-75F0A76E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E541B5-B83A-A15E-B8B0-07B26A948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54FA2A4-3556-CEC3-9396-DD3681E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2BD79E2-7ABB-D48B-E081-8B723789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7660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F389DB-187F-97A3-B4BE-B88B53FC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D462454-094B-FC03-D933-7A4FB585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4A1FFF-1702-8993-5BD8-FA953015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6053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48A609-62A0-871E-8FD5-498F28F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D59E96-E2F1-A6A3-A4DA-A53F77A9B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F8252F2-1115-D0E0-7AE6-21F509AB5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618662-1976-2A8B-8442-C427AF7C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B5B7F5-D060-6ABE-1496-78E6B0E2E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B573A1-1929-1C40-D9A7-1882FEC7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5644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A0933E-0741-E609-B6E3-CEE9C0A0C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D88C3F-D35B-57BB-B342-CBE266FEC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34DC1F-88B1-E1BE-DE98-63C3D95AD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CFDA56-CDD6-F0EF-71FA-B4720CA84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FC9F92-0CDD-0013-B0AC-FD1EF5F6A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41C1178-A842-EB92-A696-BC0133CD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622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44E3A47-9268-B338-B9CE-0D25530FD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9AA1F6-E10F-E8FD-3B4B-7264D241C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4C73FE-B04A-8DDB-A397-A8A87F497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E946A1-B551-6E40-A11D-5EC94FC2725E}" type="datetimeFigureOut">
              <a:rPr lang="de-DE" smtClean="0"/>
              <a:t>07.01.25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89FD8F-D724-E2B2-0B83-EA4652791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7A239B-1F84-5BFF-A083-66F94BD40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C8CE44-ED90-0C4C-B7B8-240D1A22BB7F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089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1E76E719-96D1-8194-829C-7F953B3E7339}"/>
              </a:ext>
            </a:extLst>
          </p:cNvPr>
          <p:cNvGrpSpPr/>
          <p:nvPr/>
        </p:nvGrpSpPr>
        <p:grpSpPr>
          <a:xfrm>
            <a:off x="-1417853" y="12684"/>
            <a:ext cx="3575824" cy="6858000"/>
            <a:chOff x="-899555" y="-9258"/>
            <a:chExt cx="3389976" cy="6858000"/>
          </a:xfrm>
          <a:solidFill>
            <a:srgbClr val="296D5A"/>
          </a:solidFill>
        </p:grpSpPr>
        <p:sp>
          <p:nvSpPr>
            <p:cNvPr id="63" name="Dreieck 10">
              <a:extLst>
                <a:ext uri="{FF2B5EF4-FFF2-40B4-BE49-F238E27FC236}">
                  <a16:creationId xmlns:a16="http://schemas.microsoft.com/office/drawing/2014/main" id="{FA8951F3-8291-6EE8-AF0A-799F8C240D51}"/>
                </a:ext>
              </a:extLst>
            </p:cNvPr>
            <p:cNvSpPr/>
            <p:nvPr/>
          </p:nvSpPr>
          <p:spPr>
            <a:xfrm rot="5400000">
              <a:off x="1520264" y="667513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99577BC3-7B66-3476-0E99-8CEFA795796F}"/>
                </a:ext>
              </a:extLst>
            </p:cNvPr>
            <p:cNvGrpSpPr/>
            <p:nvPr/>
          </p:nvGrpSpPr>
          <p:grpSpPr>
            <a:xfrm>
              <a:off x="-899555" y="-9258"/>
              <a:ext cx="2947640" cy="6858000"/>
              <a:chOff x="9244361" y="0"/>
              <a:chExt cx="2947640" cy="6858000"/>
            </a:xfrm>
            <a:grpFill/>
          </p:grpSpPr>
          <p:sp>
            <p:nvSpPr>
              <p:cNvPr id="65" name="Rechteck 64">
                <a:extLst>
                  <a:ext uri="{FF2B5EF4-FFF2-40B4-BE49-F238E27FC236}">
                    <a16:creationId xmlns:a16="http://schemas.microsoft.com/office/drawing/2014/main" id="{AB5A15EF-A38C-FDC0-CD72-817A020A2B69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66" name="Textfeld 65">
                <a:extLst>
                  <a:ext uri="{FF2B5EF4-FFF2-40B4-BE49-F238E27FC236}">
                    <a16:creationId xmlns:a16="http://schemas.microsoft.com/office/drawing/2014/main" id="{67336D15-18E8-9AFB-2A6B-288F61E064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4</a:t>
                </a:r>
              </a:p>
            </p:txBody>
          </p:sp>
          <p:sp>
            <p:nvSpPr>
              <p:cNvPr id="67" name="Textfeld 66">
                <a:extLst>
                  <a:ext uri="{FF2B5EF4-FFF2-40B4-BE49-F238E27FC236}">
                    <a16:creationId xmlns:a16="http://schemas.microsoft.com/office/drawing/2014/main" id="{77F7C6C9-7CD7-8C71-C7A2-FDD41B0B77BC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68" name="Textfeld 67">
                <a:extLst>
                  <a:ext uri="{FF2B5EF4-FFF2-40B4-BE49-F238E27FC236}">
                    <a16:creationId xmlns:a16="http://schemas.microsoft.com/office/drawing/2014/main" id="{A839FBA7-35B2-3A3B-F002-2A790BF07254}"/>
                  </a:ext>
                </a:extLst>
              </p:cNvPr>
              <p:cNvSpPr txBox="1"/>
              <p:nvPr/>
            </p:nvSpPr>
            <p:spPr>
              <a:xfrm>
                <a:off x="9695801" y="3657670"/>
                <a:ext cx="2163929" cy="193899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F6C8AC7E-D27D-BF4B-4513-442EF3715A11}"/>
              </a:ext>
            </a:extLst>
          </p:cNvPr>
          <p:cNvGrpSpPr/>
          <p:nvPr/>
        </p:nvGrpSpPr>
        <p:grpSpPr>
          <a:xfrm>
            <a:off x="-1958924" y="12684"/>
            <a:ext cx="3767257" cy="6858000"/>
            <a:chOff x="6096000" y="0"/>
            <a:chExt cx="3767257" cy="6858000"/>
          </a:xfrm>
          <a:solidFill>
            <a:srgbClr val="164B30"/>
          </a:solidFill>
        </p:grpSpPr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38D29F53-7B4D-E3C7-D668-445ADFCDB336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8" name="Textfeld 57">
              <a:extLst>
                <a:ext uri="{FF2B5EF4-FFF2-40B4-BE49-F238E27FC236}">
                  <a16:creationId xmlns:a16="http://schemas.microsoft.com/office/drawing/2014/main" id="{97B9D546-A354-0AB4-B523-2215A79A94E9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724CCC34-EA78-8837-F6F6-0F82BF64FFEE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60" name="Textfeld 59">
              <a:extLst>
                <a:ext uri="{FF2B5EF4-FFF2-40B4-BE49-F238E27FC236}">
                  <a16:creationId xmlns:a16="http://schemas.microsoft.com/office/drawing/2014/main" id="{DE097F20-F0AA-ABE2-AB7B-87936B480906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77"/>
                </a:rPr>
                <a:t>Discover how we structured and connected our tables to analyze energy trends and global data relationships.</a:t>
              </a:r>
            </a:p>
          </p:txBody>
        </p:sp>
        <p:sp>
          <p:nvSpPr>
            <p:cNvPr id="61" name="Dreieck 40">
              <a:extLst>
                <a:ext uri="{FF2B5EF4-FFF2-40B4-BE49-F238E27FC236}">
                  <a16:creationId xmlns:a16="http://schemas.microsoft.com/office/drawing/2014/main" id="{C22C5ADE-3215-5293-D0B3-38BD6C1A1F9C}"/>
                </a:ext>
              </a:extLst>
            </p:cNvPr>
            <p:cNvSpPr/>
            <p:nvPr/>
          </p:nvSpPr>
          <p:spPr>
            <a:xfrm rot="5400000">
              <a:off x="8893100" y="667283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49" name="Grafik 48">
            <a:extLst>
              <a:ext uri="{FF2B5EF4-FFF2-40B4-BE49-F238E27FC236}">
                <a16:creationId xmlns:a16="http://schemas.microsoft.com/office/drawing/2014/main" id="{77B7DECB-9D7E-EF38-4BA8-5A2D405D0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0219456" y="182876"/>
            <a:ext cx="1691788" cy="1691788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D6BF15E1-2372-415D-6E00-82A272B5C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90155">
            <a:off x="9522136" y="4338774"/>
            <a:ext cx="1868484" cy="1868484"/>
          </a:xfrm>
          <a:prstGeom prst="rect">
            <a:avLst/>
          </a:prstGeom>
        </p:spPr>
      </p:pic>
      <p:sp>
        <p:nvSpPr>
          <p:cNvPr id="55" name="Textfeld 54">
            <a:extLst>
              <a:ext uri="{FF2B5EF4-FFF2-40B4-BE49-F238E27FC236}">
                <a16:creationId xmlns:a16="http://schemas.microsoft.com/office/drawing/2014/main" id="{8720F8AE-D500-5334-4393-521C8F0B72E0}"/>
              </a:ext>
            </a:extLst>
          </p:cNvPr>
          <p:cNvSpPr txBox="1"/>
          <p:nvPr/>
        </p:nvSpPr>
        <p:spPr>
          <a:xfrm>
            <a:off x="522189" y="2126040"/>
            <a:ext cx="111332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b="1" dirty="0">
                <a:ln w="38100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effectLst>
                  <a:outerShdw blurRad="215900" dist="38100" dir="2700000" algn="tl" rotWithShape="0">
                    <a:prstClr val="black"/>
                  </a:outerShdw>
                </a:effectLst>
                <a:latin typeface="Berlin Sans FB Demi" panose="020E0802020502020306" pitchFamily="34" charset="0"/>
              </a:rPr>
              <a:t>ENERGY CONSUMPTION ACROSS BORDERS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36664CFF-8C06-5DCC-1F79-0818C0FAC0F5}"/>
              </a:ext>
            </a:extLst>
          </p:cNvPr>
          <p:cNvGrpSpPr/>
          <p:nvPr/>
        </p:nvGrpSpPr>
        <p:grpSpPr>
          <a:xfrm>
            <a:off x="-2242051" y="3890"/>
            <a:ext cx="3681759" cy="6858000"/>
            <a:chOff x="3033131" y="0"/>
            <a:chExt cx="3681759" cy="6858000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DB7E3B62-8A11-4DCE-70AB-706842B9770F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82121116-EAAF-0455-9899-5EEB3423BC4C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557F3A4E-ECD4-085A-DC4F-2932238B7C04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58F5F00-F2B3-B328-C2A1-EA48D5C57ECA}"/>
                </a:ext>
              </a:extLst>
            </p:cNvPr>
            <p:cNvSpPr txBox="1"/>
            <p:nvPr/>
          </p:nvSpPr>
          <p:spPr>
            <a:xfrm>
              <a:off x="3308193" y="3628873"/>
              <a:ext cx="252761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Explore Git’s core features like version control, branching, and merging, and see how we used it to enhance collaboration.</a:t>
              </a:r>
            </a:p>
          </p:txBody>
        </p:sp>
        <p:sp>
          <p:nvSpPr>
            <p:cNvPr id="7" name="Dreieck 6">
              <a:extLst>
                <a:ext uri="{FF2B5EF4-FFF2-40B4-BE49-F238E27FC236}">
                  <a16:creationId xmlns:a16="http://schemas.microsoft.com/office/drawing/2014/main" id="{15AC5B5E-CFDF-0152-16BF-A78209CE7718}"/>
                </a:ext>
              </a:extLst>
            </p:cNvPr>
            <p:cNvSpPr/>
            <p:nvPr/>
          </p:nvSpPr>
          <p:spPr>
            <a:xfrm rot="5400000">
              <a:off x="5744733" y="667283"/>
              <a:ext cx="1025913" cy="91440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A8345CCE-0B77-2E4E-ABE6-9FEE5F3D855D}"/>
              </a:ext>
            </a:extLst>
          </p:cNvPr>
          <p:cNvGrpSpPr/>
          <p:nvPr/>
        </p:nvGrpSpPr>
        <p:grpSpPr>
          <a:xfrm>
            <a:off x="-2622550" y="0"/>
            <a:ext cx="3657605" cy="6858000"/>
            <a:chOff x="0" y="0"/>
            <a:chExt cx="3657605" cy="6858000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53943AEA-7D34-5D6E-EAB8-F35C27F17CDE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7A236378-23C8-96F8-1735-83784C88FCFD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D4552705-7B32-0F2E-96A2-2FA74A812387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C9F5D769-2A82-1C59-EBDA-401C7A5E3A0A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46" name="Dreieck 36">
              <a:extLst>
                <a:ext uri="{FF2B5EF4-FFF2-40B4-BE49-F238E27FC236}">
                  <a16:creationId xmlns:a16="http://schemas.microsoft.com/office/drawing/2014/main" id="{CB77BC34-8E67-863E-4E64-B998837ADF7F}"/>
                </a:ext>
              </a:extLst>
            </p:cNvPr>
            <p:cNvSpPr/>
            <p:nvPr/>
          </p:nvSpPr>
          <p:spPr>
            <a:xfrm rot="5400000">
              <a:off x="2687448" y="667282"/>
              <a:ext cx="1025913" cy="914400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0080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8251FA-3E9E-F8C1-1334-375D30E84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C7A9EDF9-84E3-6652-5FA9-68E775D62B5B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Commits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23AAB59-4CF2-332C-B08C-3BB1D75E6057}"/>
              </a:ext>
            </a:extLst>
          </p:cNvPr>
          <p:cNvSpPr/>
          <p:nvPr/>
        </p:nvSpPr>
        <p:spPr>
          <a:xfrm>
            <a:off x="411480" y="1287780"/>
            <a:ext cx="4800600" cy="545592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Pfeil nach rechts 4">
            <a:extLst>
              <a:ext uri="{FF2B5EF4-FFF2-40B4-BE49-F238E27FC236}">
                <a16:creationId xmlns:a16="http://schemas.microsoft.com/office/drawing/2014/main" id="{F18D5FF5-BA7C-F005-6B82-0BA556907A91}"/>
              </a:ext>
            </a:extLst>
          </p:cNvPr>
          <p:cNvSpPr/>
          <p:nvPr/>
        </p:nvSpPr>
        <p:spPr>
          <a:xfrm flipH="1">
            <a:off x="5448825" y="2206330"/>
            <a:ext cx="5924024" cy="2445340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3696981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3D3B14B2-FA0E-FDD7-AF32-F5C1A8471D9F}"/>
              </a:ext>
            </a:extLst>
          </p:cNvPr>
          <p:cNvGrpSpPr/>
          <p:nvPr/>
        </p:nvGrpSpPr>
        <p:grpSpPr>
          <a:xfrm>
            <a:off x="4471639" y="0"/>
            <a:ext cx="3248722" cy="6858000"/>
            <a:chOff x="6096000" y="0"/>
            <a:chExt cx="3248722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74B8BF37-93E7-9297-12FC-B91347E3CD0C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79AA0233-F742-2FBF-016F-75D2FD651D8D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D7B40A1-F1B7-5F22-0AF3-89EACB1A46D8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8C9AF648-6EB4-DB17-C5F3-49E534487554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77"/>
                </a:rPr>
                <a:t>Discover how we structured and connected our tables to analyze energy trends and global data relationships.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5682363"/>
      </p:ext>
    </p:extLst>
  </p:cSld>
  <p:clrMapOvr>
    <a:masterClrMapping/>
  </p:clrMapOvr>
  <p:transition advTm="300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>
            <a:extLst>
              <a:ext uri="{FF2B5EF4-FFF2-40B4-BE49-F238E27FC236}">
                <a16:creationId xmlns:a16="http://schemas.microsoft.com/office/drawing/2014/main" id="{0A88D0B9-49B2-060B-4970-DEB805412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210880">
            <a:off x="232781" y="92671"/>
            <a:ext cx="1739478" cy="173947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AB3E79F6-C1C7-6037-531D-9BFFDD5B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905" y="2947709"/>
            <a:ext cx="2695575" cy="269557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9E148A6-757A-4FFF-70F0-B5581AE74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20" y="3219450"/>
            <a:ext cx="2295525" cy="2295525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DF48A39-3D23-677B-16E8-DA30761F95FF}"/>
              </a:ext>
            </a:extLst>
          </p:cNvPr>
          <p:cNvSpPr/>
          <p:nvPr/>
        </p:nvSpPr>
        <p:spPr>
          <a:xfrm>
            <a:off x="0" y="5514975"/>
            <a:ext cx="12192000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11FD271-3596-5AD9-4392-890701F8B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889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CAN WE IDENTIFY THE </a:t>
            </a:r>
            <a:r>
              <a:rPr lang="en-US" sz="48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GLOBAL TRENDS</a:t>
            </a:r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 IN </a:t>
            </a:r>
            <a:r>
              <a:rPr lang="en-US" sz="48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RENEWABLE ENERGY</a:t>
            </a:r>
            <a:r>
              <a:rPr lang="en-US" sz="4800" b="1" dirty="0">
                <a:solidFill>
                  <a:schemeClr val="bg1"/>
                </a:solidFill>
                <a:latin typeface="Berlin Sans FB" panose="020E0602020502020306" pitchFamily="34" charset="0"/>
              </a:rPr>
              <a:t>?</a:t>
            </a:r>
            <a:endParaRPr lang="de-DE" sz="4800" b="1" dirty="0">
              <a:solidFill>
                <a:schemeClr val="bg1"/>
              </a:solidFill>
              <a:latin typeface="Berlin Sans FB" panose="020E0602020502020306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372431-9E8C-9BDE-F7CC-496F5F20D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7260" y="4252912"/>
            <a:ext cx="252412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1698"/>
      </p:ext>
    </p:extLst>
  </p:cSld>
  <p:clrMapOvr>
    <a:masterClrMapping/>
  </p:clrMapOvr>
  <p:transition spd="med" advTm="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2C041E-293D-9A0F-E608-57266B04E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DE0782F7-AB0D-AF2D-1934-117F42F05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90458">
            <a:off x="36802" y="4816804"/>
            <a:ext cx="1994658" cy="199465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E8573C9-B331-072C-C583-747D31D39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60313">
            <a:off x="10185682" y="4760607"/>
            <a:ext cx="1842343" cy="184234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50720B-A79C-F59F-A779-94B38E1CD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253" y="0"/>
            <a:ext cx="11237494" cy="184541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WE NEED A</a:t>
            </a:r>
            <a:r>
              <a:rPr lang="en-US" sz="6000" b="1" dirty="0">
                <a:solidFill>
                  <a:srgbClr val="FFC000"/>
                </a:solidFill>
                <a:latin typeface="Berlin Sans FB" panose="020E0602020502020306" pitchFamily="34" charset="0"/>
              </a:rPr>
              <a:t> </a:t>
            </a:r>
            <a:r>
              <a:rPr lang="en-US" sz="6000" b="1" u="sng" dirty="0">
                <a:solidFill>
                  <a:srgbClr val="FFC000"/>
                </a:solidFill>
                <a:latin typeface="Berlin Sans FB" panose="020E0602020502020306" pitchFamily="34" charset="0"/>
              </a:rPr>
              <a:t>SOURCE/DATASET</a:t>
            </a:r>
            <a:endParaRPr lang="de-DE" sz="6000" b="1" u="sng" dirty="0">
              <a:solidFill>
                <a:srgbClr val="FFC000"/>
              </a:solidFill>
              <a:latin typeface="Berlin Sans FB" panose="020E0602020502020306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9B5D4AF-60A1-EE1F-0E2C-8A087532C17E}"/>
              </a:ext>
            </a:extLst>
          </p:cNvPr>
          <p:cNvSpPr txBox="1"/>
          <p:nvPr/>
        </p:nvSpPr>
        <p:spPr>
          <a:xfrm>
            <a:off x="4356286" y="1845415"/>
            <a:ext cx="34794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They need to be: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robust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diverse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de-DE" sz="3600" dirty="0">
                <a:solidFill>
                  <a:schemeClr val="bg1"/>
                </a:solidFill>
                <a:latin typeface="Berlin Sans FB" panose="020E0602020502020306" pitchFamily="34" charset="77"/>
              </a:rPr>
              <a:t> useful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EF310B82-E0D6-9661-CA52-408BCB151E32}"/>
              </a:ext>
            </a:extLst>
          </p:cNvPr>
          <p:cNvGrpSpPr/>
          <p:nvPr/>
        </p:nvGrpSpPr>
        <p:grpSpPr>
          <a:xfrm>
            <a:off x="3263961" y="4418915"/>
            <a:ext cx="5664078" cy="1015663"/>
            <a:chOff x="2387259" y="4095284"/>
            <a:chExt cx="5664078" cy="1015663"/>
          </a:xfrm>
        </p:grpSpPr>
        <p:sp>
          <p:nvSpPr>
            <p:cNvPr id="5" name="Pfeil nach rechts 4">
              <a:extLst>
                <a:ext uri="{FF2B5EF4-FFF2-40B4-BE49-F238E27FC236}">
                  <a16:creationId xmlns:a16="http://schemas.microsoft.com/office/drawing/2014/main" id="{A3DA5B46-D34C-71A1-3C00-3EAF49329DB2}"/>
                </a:ext>
              </a:extLst>
            </p:cNvPr>
            <p:cNvSpPr/>
            <p:nvPr/>
          </p:nvSpPr>
          <p:spPr>
            <a:xfrm>
              <a:off x="2387259" y="4292029"/>
              <a:ext cx="1531599" cy="81891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5AB7613E-87A6-6F90-3566-FBDA07B7CB13}"/>
                </a:ext>
              </a:extLst>
            </p:cNvPr>
            <p:cNvSpPr txBox="1"/>
            <p:nvPr/>
          </p:nvSpPr>
          <p:spPr>
            <a:xfrm>
              <a:off x="4039174" y="4095284"/>
              <a:ext cx="40121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u="sng" dirty="0">
                  <a:solidFill>
                    <a:srgbClr val="00B0F0"/>
                  </a:solidFill>
                  <a:latin typeface="Berlin Sans FB" panose="020E0602020502020306" pitchFamily="34" charset="77"/>
                </a:rPr>
                <a:t>kaggle.com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613129"/>
      </p:ext>
    </p:extLst>
  </p:cSld>
  <p:clrMapOvr>
    <a:masterClrMapping/>
  </p:clrMapOvr>
  <p:transition spd="med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4B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DC191-9D57-3526-ADBA-878FCF858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1062E0A-8382-F691-B112-3B23B5703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6007" y="3183442"/>
            <a:ext cx="3251200" cy="32512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D3F075E-95B2-3070-AA7B-3629627FB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81318">
            <a:off x="294839" y="223215"/>
            <a:ext cx="2073874" cy="2073874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0CADE303-0DCE-2747-F384-6089A9C27961}"/>
              </a:ext>
            </a:extLst>
          </p:cNvPr>
          <p:cNvSpPr/>
          <p:nvPr/>
        </p:nvSpPr>
        <p:spPr>
          <a:xfrm rot="16200000">
            <a:off x="5438964" y="5059104"/>
            <a:ext cx="483190" cy="689466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535DDE7-4C24-48AF-A681-3FCBEDCD0197}"/>
              </a:ext>
            </a:extLst>
          </p:cNvPr>
          <p:cNvSpPr/>
          <p:nvPr/>
        </p:nvSpPr>
        <p:spPr>
          <a:xfrm rot="14914968">
            <a:off x="5130541" y="3962069"/>
            <a:ext cx="3836656" cy="1343025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E7F741-0253-3EB5-B09A-18EB5C742ABC}"/>
              </a:ext>
            </a:extLst>
          </p:cNvPr>
          <p:cNvSpPr/>
          <p:nvPr/>
        </p:nvSpPr>
        <p:spPr>
          <a:xfrm rot="15315724">
            <a:off x="4208986" y="3473731"/>
            <a:ext cx="3836656" cy="1343025"/>
          </a:xfrm>
          <a:prstGeom prst="rect">
            <a:avLst/>
          </a:prstGeom>
          <a:solidFill>
            <a:srgbClr val="163B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8D41D9F-7574-ACA5-67CA-0D6CAA376113}"/>
              </a:ext>
            </a:extLst>
          </p:cNvPr>
          <p:cNvSpPr/>
          <p:nvPr/>
        </p:nvSpPr>
        <p:spPr>
          <a:xfrm rot="16200000">
            <a:off x="2865960" y="3368768"/>
            <a:ext cx="3836656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E8EBFB4-9C08-CD3F-62A8-6091D225DEF6}"/>
              </a:ext>
            </a:extLst>
          </p:cNvPr>
          <p:cNvSpPr/>
          <p:nvPr/>
        </p:nvSpPr>
        <p:spPr>
          <a:xfrm rot="15488218">
            <a:off x="2812266" y="5135092"/>
            <a:ext cx="293609" cy="608296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5727F62-EF4C-1249-EB78-4980A3C1FDC3}"/>
              </a:ext>
            </a:extLst>
          </p:cNvPr>
          <p:cNvSpPr/>
          <p:nvPr/>
        </p:nvSpPr>
        <p:spPr>
          <a:xfrm rot="19374717">
            <a:off x="2987140" y="1585265"/>
            <a:ext cx="3114930" cy="1134777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B201E41-372D-CC32-7771-40637C5A40A5}"/>
              </a:ext>
            </a:extLst>
          </p:cNvPr>
          <p:cNvSpPr/>
          <p:nvPr/>
        </p:nvSpPr>
        <p:spPr>
          <a:xfrm rot="18216273">
            <a:off x="2044950" y="3369887"/>
            <a:ext cx="4260664" cy="1421768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A186A92-EC0D-4C7F-5A45-F9169E5E1D5D}"/>
              </a:ext>
            </a:extLst>
          </p:cNvPr>
          <p:cNvSpPr/>
          <p:nvPr/>
        </p:nvSpPr>
        <p:spPr>
          <a:xfrm rot="15666617">
            <a:off x="3750231" y="3095007"/>
            <a:ext cx="3987077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DCD37E-E348-DA89-50D5-8A1E26F65942}"/>
              </a:ext>
            </a:extLst>
          </p:cNvPr>
          <p:cNvSpPr/>
          <p:nvPr/>
        </p:nvSpPr>
        <p:spPr>
          <a:xfrm rot="17643851">
            <a:off x="799078" y="3937852"/>
            <a:ext cx="3836656" cy="1343025"/>
          </a:xfrm>
          <a:prstGeom prst="rect">
            <a:avLst/>
          </a:prstGeom>
          <a:solidFill>
            <a:srgbClr val="163B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6234590-C82B-0AC5-74D0-FBBC2067F772}"/>
              </a:ext>
            </a:extLst>
          </p:cNvPr>
          <p:cNvSpPr txBox="1"/>
          <p:nvPr/>
        </p:nvSpPr>
        <p:spPr>
          <a:xfrm>
            <a:off x="704193" y="2644170"/>
            <a:ext cx="107836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HOW CAN TABLES </a:t>
            </a:r>
            <a:r>
              <a:rPr lang="de-DE" sz="4800" b="1" dirty="0">
                <a:solidFill>
                  <a:srgbClr val="FFC000"/>
                </a:solidFill>
                <a:latin typeface="Berlin Sans FB" panose="020E0602020502020306" pitchFamily="34" charset="77"/>
              </a:rPr>
              <a:t>HELP US </a:t>
            </a:r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ABOUT </a:t>
            </a:r>
            <a:r>
              <a:rPr lang="de-DE" sz="4800" b="1" u="sng" dirty="0">
                <a:solidFill>
                  <a:srgbClr val="FFC000"/>
                </a:solidFill>
                <a:latin typeface="Berlin Sans FB" panose="020E0602020502020306" pitchFamily="34" charset="77"/>
              </a:rPr>
              <a:t>ENERGY CONSUMPTION</a:t>
            </a:r>
            <a:r>
              <a:rPr lang="de-DE" sz="4800" b="1" dirty="0">
                <a:solidFill>
                  <a:schemeClr val="bg1"/>
                </a:solidFill>
                <a:latin typeface="Berlin Sans FB" panose="020E0602020502020306" pitchFamily="34" charset="77"/>
              </a:rPr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2F54EEE-BAE9-7198-6962-8E4C0039601D}"/>
              </a:ext>
            </a:extLst>
          </p:cNvPr>
          <p:cNvSpPr/>
          <p:nvPr/>
        </p:nvSpPr>
        <p:spPr>
          <a:xfrm>
            <a:off x="834" y="5518331"/>
            <a:ext cx="12192000" cy="1343025"/>
          </a:xfrm>
          <a:prstGeom prst="rect">
            <a:avLst/>
          </a:prstGeom>
          <a:solidFill>
            <a:srgbClr val="296D5A"/>
          </a:solidFill>
          <a:ln>
            <a:solidFill>
              <a:srgbClr val="296D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C2F4466-1351-3FF3-D337-0852E8F5E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1374" y="4228336"/>
            <a:ext cx="1684553" cy="168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51154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1000" t="1000" r="1000" b="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89B367-346E-884D-7CD1-903959317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1EE1389-EFDB-9EF5-BCA7-3DEEE3BEEDE1}"/>
              </a:ext>
            </a:extLst>
          </p:cNvPr>
          <p:cNvGrpSpPr/>
          <p:nvPr/>
        </p:nvGrpSpPr>
        <p:grpSpPr>
          <a:xfrm>
            <a:off x="5705375" y="2099664"/>
            <a:ext cx="2211404" cy="1979041"/>
            <a:chOff x="5705375" y="2099664"/>
            <a:chExt cx="2211404" cy="1979041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BC25D48-90A4-38EF-571C-EFBC71AB05A1}"/>
                </a:ext>
              </a:extLst>
            </p:cNvPr>
            <p:cNvSpPr/>
            <p:nvPr/>
          </p:nvSpPr>
          <p:spPr>
            <a:xfrm>
              <a:off x="5825691" y="2646948"/>
              <a:ext cx="1970772" cy="1431757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60DD692E-45B9-2FB3-D6EC-D23D639FDFFA}"/>
                </a:ext>
              </a:extLst>
            </p:cNvPr>
            <p:cNvSpPr txBox="1"/>
            <p:nvPr/>
          </p:nvSpPr>
          <p:spPr>
            <a:xfrm>
              <a:off x="5705375" y="2099664"/>
              <a:ext cx="2211404" cy="52322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b="1" dirty="0">
                  <a:solidFill>
                    <a:srgbClr val="FF0000"/>
                  </a:solidFill>
                  <a:latin typeface="Berlin Sans FB" panose="020E0602020502020306" pitchFamily="34" charset="77"/>
                </a:rPr>
                <a:t>main table </a:t>
              </a:r>
            </a:p>
          </p:txBody>
        </p:sp>
      </p:grpSp>
      <p:sp>
        <p:nvSpPr>
          <p:cNvPr id="5" name="Rechteck 4">
            <a:extLst>
              <a:ext uri="{FF2B5EF4-FFF2-40B4-BE49-F238E27FC236}">
                <a16:creationId xmlns:a16="http://schemas.microsoft.com/office/drawing/2014/main" id="{869C0BE2-C02C-92E8-9D83-2D9AFC713E33}"/>
              </a:ext>
            </a:extLst>
          </p:cNvPr>
          <p:cNvSpPr/>
          <p:nvPr/>
        </p:nvSpPr>
        <p:spPr>
          <a:xfrm>
            <a:off x="842210" y="144379"/>
            <a:ext cx="2009273" cy="15400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75F1D10-94F1-8F8B-C82D-F9D0BD1CF16D}"/>
              </a:ext>
            </a:extLst>
          </p:cNvPr>
          <p:cNvSpPr/>
          <p:nvPr/>
        </p:nvSpPr>
        <p:spPr>
          <a:xfrm>
            <a:off x="3112168" y="669758"/>
            <a:ext cx="2009273" cy="9304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7BFE5FF-1A79-2351-54A0-9F6D8E3E222B}"/>
              </a:ext>
            </a:extLst>
          </p:cNvPr>
          <p:cNvSpPr/>
          <p:nvPr/>
        </p:nvSpPr>
        <p:spPr>
          <a:xfrm>
            <a:off x="5277852" y="669758"/>
            <a:ext cx="2009273" cy="9304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0D617CA-C619-7302-D762-04C5731F1BC2}"/>
              </a:ext>
            </a:extLst>
          </p:cNvPr>
          <p:cNvSpPr/>
          <p:nvPr/>
        </p:nvSpPr>
        <p:spPr>
          <a:xfrm>
            <a:off x="7443536" y="629653"/>
            <a:ext cx="2009273" cy="970547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AFEDF4-5CC2-88A7-8F3C-A517189F8D5A}"/>
              </a:ext>
            </a:extLst>
          </p:cNvPr>
          <p:cNvSpPr/>
          <p:nvPr/>
        </p:nvSpPr>
        <p:spPr>
          <a:xfrm>
            <a:off x="9713494" y="60158"/>
            <a:ext cx="1973179" cy="1540042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67A27D9-C040-59A2-6CD0-310E2714517C}"/>
              </a:ext>
            </a:extLst>
          </p:cNvPr>
          <p:cNvSpPr/>
          <p:nvPr/>
        </p:nvSpPr>
        <p:spPr>
          <a:xfrm>
            <a:off x="92243" y="1764630"/>
            <a:ext cx="1970772" cy="1219200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63711B1-0169-3B43-D0E7-DFED5F5E60DF}"/>
              </a:ext>
            </a:extLst>
          </p:cNvPr>
          <p:cNvSpPr/>
          <p:nvPr/>
        </p:nvSpPr>
        <p:spPr>
          <a:xfrm>
            <a:off x="1507959" y="3019922"/>
            <a:ext cx="2221830" cy="1219200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84BD6AE-2D27-AC6C-2146-91A72492B39A}"/>
              </a:ext>
            </a:extLst>
          </p:cNvPr>
          <p:cNvSpPr/>
          <p:nvPr/>
        </p:nvSpPr>
        <p:spPr>
          <a:xfrm>
            <a:off x="1740568" y="4399537"/>
            <a:ext cx="1989221" cy="117508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29D60FC-4EE1-3DEC-6F95-19952D972D63}"/>
              </a:ext>
            </a:extLst>
          </p:cNvPr>
          <p:cNvSpPr/>
          <p:nvPr/>
        </p:nvSpPr>
        <p:spPr>
          <a:xfrm>
            <a:off x="3445042" y="5574623"/>
            <a:ext cx="1989221" cy="1175086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4E58CB9-D203-4937-702F-4CEF565AE2B4}"/>
              </a:ext>
            </a:extLst>
          </p:cNvPr>
          <p:cNvSpPr/>
          <p:nvPr/>
        </p:nvSpPr>
        <p:spPr>
          <a:xfrm>
            <a:off x="5598695" y="5574623"/>
            <a:ext cx="1970772" cy="120116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EE9AAD-FEE8-29C8-AC3F-CA0D29DFE108}"/>
              </a:ext>
            </a:extLst>
          </p:cNvPr>
          <p:cNvSpPr/>
          <p:nvPr/>
        </p:nvSpPr>
        <p:spPr>
          <a:xfrm>
            <a:off x="7648075" y="5574623"/>
            <a:ext cx="1989221" cy="120116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316F192-CDCC-2FB0-5BBA-53EAD59C6A47}"/>
              </a:ext>
            </a:extLst>
          </p:cNvPr>
          <p:cNvSpPr/>
          <p:nvPr/>
        </p:nvSpPr>
        <p:spPr>
          <a:xfrm>
            <a:off x="9797717" y="4948964"/>
            <a:ext cx="2294020" cy="107885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574119E-C53C-B44F-26AB-B5DD0EBA34CE}"/>
              </a:ext>
            </a:extLst>
          </p:cNvPr>
          <p:cNvSpPr/>
          <p:nvPr/>
        </p:nvSpPr>
        <p:spPr>
          <a:xfrm>
            <a:off x="9922044" y="3539276"/>
            <a:ext cx="1989221" cy="1078857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BFB0381-0F72-AC7F-A891-FF83EF3434CD}"/>
              </a:ext>
            </a:extLst>
          </p:cNvPr>
          <p:cNvSpPr/>
          <p:nvPr/>
        </p:nvSpPr>
        <p:spPr>
          <a:xfrm>
            <a:off x="9950116" y="2030309"/>
            <a:ext cx="1989221" cy="1219200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164B3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D160262-42CA-1BBD-8DA3-A42DE8CF0B66}"/>
              </a:ext>
            </a:extLst>
          </p:cNvPr>
          <p:cNvSpPr txBox="1"/>
          <p:nvPr/>
        </p:nvSpPr>
        <p:spPr>
          <a:xfrm>
            <a:off x="4990298" y="116622"/>
            <a:ext cx="2211404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1">
                    <a:lumMod val="50000"/>
                  </a:schemeClr>
                </a:solidFill>
                <a:latin typeface="Berlin Sans FB" panose="020E0602020502020306" pitchFamily="34" charset="77"/>
              </a:rPr>
              <a:t>mondial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CB31B3D-0162-B171-CAB9-927FFBC6AD4C}"/>
              </a:ext>
            </a:extLst>
          </p:cNvPr>
          <p:cNvSpPr txBox="1"/>
          <p:nvPr/>
        </p:nvSpPr>
        <p:spPr>
          <a:xfrm>
            <a:off x="4852336" y="5017161"/>
            <a:ext cx="2591199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FFFF00"/>
                </a:solidFill>
                <a:latin typeface="Berlin Sans FB" panose="020E0602020502020306" pitchFamily="34" charset="77"/>
              </a:rPr>
              <a:t>energy types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575AA6C-ACC8-6514-1BBB-A327EB8286FE}"/>
              </a:ext>
            </a:extLst>
          </p:cNvPr>
          <p:cNvSpPr txBox="1"/>
          <p:nvPr/>
        </p:nvSpPr>
        <p:spPr>
          <a:xfrm>
            <a:off x="2082573" y="2472642"/>
            <a:ext cx="2331114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Berlin Sans FB" panose="020E0602020502020306" pitchFamily="34" charset="77"/>
              </a:rPr>
              <a:t>renewables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0CC91156-8CDA-D306-9B9B-B9EB0B7C7F89}"/>
              </a:ext>
            </a:extLst>
          </p:cNvPr>
          <p:cNvSpPr txBox="1"/>
          <p:nvPr/>
        </p:nvSpPr>
        <p:spPr>
          <a:xfrm>
            <a:off x="9679611" y="6051885"/>
            <a:ext cx="2500360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erlin Sans FB" panose="020E0602020502020306" pitchFamily="34" charset="77"/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2007099018"/>
      </p:ext>
    </p:extLst>
  </p:cSld>
  <p:clrMapOvr>
    <a:masterClrMapping/>
  </p:clrMapOvr>
  <p:transition spd="med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6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3491EF7-20F3-6436-1874-CC5043073A02}"/>
              </a:ext>
            </a:extLst>
          </p:cNvPr>
          <p:cNvGrpSpPr/>
          <p:nvPr/>
        </p:nvGrpSpPr>
        <p:grpSpPr>
          <a:xfrm>
            <a:off x="4222172" y="0"/>
            <a:ext cx="3320936" cy="6858000"/>
            <a:chOff x="9244361" y="0"/>
            <a:chExt cx="2947640" cy="6858000"/>
          </a:xfrm>
          <a:solidFill>
            <a:srgbClr val="296D5A"/>
          </a:solidFill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3FF32976-C2DF-9750-B2A6-C9815938DCF9}"/>
                </a:ext>
              </a:extLst>
            </p:cNvPr>
            <p:cNvSpPr/>
            <p:nvPr/>
          </p:nvSpPr>
          <p:spPr>
            <a:xfrm>
              <a:off x="9244361" y="0"/>
              <a:ext cx="294764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b="1" dirty="0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8898A61-5654-FA9C-8AA2-F01C129C1846}"/>
                </a:ext>
              </a:extLst>
            </p:cNvPr>
            <p:cNvSpPr txBox="1">
              <a:spLocks/>
            </p:cNvSpPr>
            <p:nvPr/>
          </p:nvSpPr>
          <p:spPr>
            <a:xfrm>
              <a:off x="10366917" y="0"/>
              <a:ext cx="721111" cy="26468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4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B4D04AC9-D084-D56A-1C03-428F75077BBA}"/>
                </a:ext>
              </a:extLst>
            </p:cNvPr>
            <p:cNvSpPr txBox="1"/>
            <p:nvPr/>
          </p:nvSpPr>
          <p:spPr>
            <a:xfrm>
              <a:off x="9504556" y="2703698"/>
              <a:ext cx="2527610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Queries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B4F16A50-331C-92F5-F2CF-F4BE3D873A19}"/>
                </a:ext>
              </a:extLst>
            </p:cNvPr>
            <p:cNvSpPr txBox="1"/>
            <p:nvPr/>
          </p:nvSpPr>
          <p:spPr>
            <a:xfrm>
              <a:off x="9619652" y="3641096"/>
              <a:ext cx="2304586" cy="16312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Present SQL queries for data analysis. Explain their goals and highlight key 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4241160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31DA1-0E4E-0266-B948-A183EE757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71462DC-1A21-765D-30B5-29BC31990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01" y="0"/>
            <a:ext cx="10604597" cy="699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45116"/>
      </p:ext>
    </p:extLst>
  </p:cSld>
  <p:clrMapOvr>
    <a:masterClrMapping/>
  </p:clrMapOvr>
  <p:transition spd="med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6D5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2ECB51-53CD-11A7-4A70-31259D793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738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AC532E-B425-9521-D9F6-F7C7FA420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F350507-9D06-6F4D-5857-F48D5EAC0A99}"/>
              </a:ext>
            </a:extLst>
          </p:cNvPr>
          <p:cNvSpPr txBox="1"/>
          <p:nvPr/>
        </p:nvSpPr>
        <p:spPr>
          <a:xfrm>
            <a:off x="4620358" y="828288"/>
            <a:ext cx="7571642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600" b="1" dirty="0">
                <a:ln w="9525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50800" dir="5400000" sx="107000" sy="107000" algn="ctr" rotWithShape="0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Thank You!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EF7A502-C7AD-402E-2474-583D587B7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233487"/>
            <a:ext cx="4391025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472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6F10E-60D4-CFC7-53D4-A1160D40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CCD3F34-2571-1F7B-A6A8-3D4B4C5C91BB}"/>
              </a:ext>
            </a:extLst>
          </p:cNvPr>
          <p:cNvGrpSpPr/>
          <p:nvPr/>
        </p:nvGrpSpPr>
        <p:grpSpPr>
          <a:xfrm>
            <a:off x="9098754" y="0"/>
            <a:ext cx="3575824" cy="6858000"/>
            <a:chOff x="-899555" y="-9258"/>
            <a:chExt cx="3389976" cy="6858000"/>
          </a:xfrm>
          <a:solidFill>
            <a:srgbClr val="296D5A"/>
          </a:solidFill>
        </p:grpSpPr>
        <p:sp>
          <p:nvSpPr>
            <p:cNvPr id="13" name="Dreieck 10">
              <a:extLst>
                <a:ext uri="{FF2B5EF4-FFF2-40B4-BE49-F238E27FC236}">
                  <a16:creationId xmlns:a16="http://schemas.microsoft.com/office/drawing/2014/main" id="{1FC0A76B-E523-5107-43A4-86681ED39928}"/>
                </a:ext>
              </a:extLst>
            </p:cNvPr>
            <p:cNvSpPr/>
            <p:nvPr/>
          </p:nvSpPr>
          <p:spPr>
            <a:xfrm rot="5400000">
              <a:off x="1520264" y="667513"/>
              <a:ext cx="1025913" cy="9144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E6C5F92A-2D29-BFA8-EC57-DACC644C0E89}"/>
                </a:ext>
              </a:extLst>
            </p:cNvPr>
            <p:cNvGrpSpPr/>
            <p:nvPr/>
          </p:nvGrpSpPr>
          <p:grpSpPr>
            <a:xfrm>
              <a:off x="-899555" y="-9258"/>
              <a:ext cx="2947640" cy="6858000"/>
              <a:chOff x="9244361" y="0"/>
              <a:chExt cx="2947640" cy="6858000"/>
            </a:xfrm>
            <a:grpFill/>
          </p:grpSpPr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1FB4826C-D9EE-E70A-D293-C2E70A56A3C0}"/>
                  </a:ext>
                </a:extLst>
              </p:cNvPr>
              <p:cNvSpPr/>
              <p:nvPr/>
            </p:nvSpPr>
            <p:spPr>
              <a:xfrm>
                <a:off x="9244361" y="0"/>
                <a:ext cx="294764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b="1" dirty="0"/>
              </a:p>
            </p:txBody>
          </p:sp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42A8A8AC-DEB5-8A37-439E-36B8527A2B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6917" y="0"/>
                <a:ext cx="721111" cy="264687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6600" b="1" dirty="0">
                    <a:solidFill>
                      <a:schemeClr val="bg1"/>
                    </a:solidFill>
                    <a:latin typeface="Perpetua Titling MT" panose="02020502060505020804" pitchFamily="18" charset="77"/>
                  </a:rPr>
                  <a:t>4</a:t>
                </a:r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E7C3115B-5FD7-DDD3-DA31-D32EB66C7D47}"/>
                  </a:ext>
                </a:extLst>
              </p:cNvPr>
              <p:cNvSpPr txBox="1"/>
              <p:nvPr/>
            </p:nvSpPr>
            <p:spPr>
              <a:xfrm>
                <a:off x="9504556" y="2703698"/>
                <a:ext cx="252761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4800" b="1" dirty="0">
                    <a:solidFill>
                      <a:schemeClr val="bg1"/>
                    </a:solidFill>
                    <a:latin typeface="Berlin Sans FB" panose="020E0602020502020306" pitchFamily="34" charset="0"/>
                  </a:rPr>
                  <a:t>Queries</a:t>
                </a:r>
              </a:p>
            </p:txBody>
          </p:sp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4C4C3F3C-1386-19E0-6A46-459076C08915}"/>
                  </a:ext>
                </a:extLst>
              </p:cNvPr>
              <p:cNvSpPr txBox="1"/>
              <p:nvPr/>
            </p:nvSpPr>
            <p:spPr>
              <a:xfrm>
                <a:off x="9619652" y="3641096"/>
                <a:ext cx="2163929" cy="193899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b="1" dirty="0">
                    <a:solidFill>
                      <a:schemeClr val="bg1"/>
                    </a:solidFill>
                    <a:effectLst/>
                    <a:latin typeface="Perpetua" panose="02020502060401020303" pitchFamily="18" charset="0"/>
                    <a:cs typeface="Calibri" panose="020F0502020204030204" pitchFamily="34" charset="0"/>
                  </a:rPr>
                  <a:t>Present SQL queries for data analysis. Explain their goals and highlight key results</a:t>
                </a:r>
              </a:p>
            </p:txBody>
          </p:sp>
        </p:grp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0FEA3E83-A37B-DF8A-64D4-41EEB6BD3694}"/>
              </a:ext>
            </a:extLst>
          </p:cNvPr>
          <p:cNvGrpSpPr/>
          <p:nvPr/>
        </p:nvGrpSpPr>
        <p:grpSpPr>
          <a:xfrm>
            <a:off x="6096000" y="0"/>
            <a:ext cx="3767257" cy="6858000"/>
            <a:chOff x="6096000" y="0"/>
            <a:chExt cx="3767257" cy="6858000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061989E-4FDF-BF57-D708-4CB0C3E65147}"/>
                </a:ext>
              </a:extLst>
            </p:cNvPr>
            <p:cNvSpPr/>
            <p:nvPr/>
          </p:nvSpPr>
          <p:spPr>
            <a:xfrm>
              <a:off x="6096000" y="0"/>
              <a:ext cx="3248722" cy="6858000"/>
            </a:xfrm>
            <a:prstGeom prst="rect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7" name="Textfeld 26">
              <a:extLst>
                <a:ext uri="{FF2B5EF4-FFF2-40B4-BE49-F238E27FC236}">
                  <a16:creationId xmlns:a16="http://schemas.microsoft.com/office/drawing/2014/main" id="{8CA55925-CB30-475E-647C-0FD0D51BA543}"/>
                </a:ext>
              </a:extLst>
            </p:cNvPr>
            <p:cNvSpPr txBox="1">
              <a:spLocks/>
            </p:cNvSpPr>
            <p:nvPr/>
          </p:nvSpPr>
          <p:spPr>
            <a:xfrm>
              <a:off x="7359804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3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92F27A7-EA3E-760D-172C-1EE49BCE1469}"/>
                </a:ext>
              </a:extLst>
            </p:cNvPr>
            <p:cNvSpPr txBox="1"/>
            <p:nvPr/>
          </p:nvSpPr>
          <p:spPr>
            <a:xfrm>
              <a:off x="6356193" y="2714849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Tables</a:t>
              </a: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D03D4FF3-E134-3BF2-88CB-0899C3789122}"/>
                </a:ext>
              </a:extLst>
            </p:cNvPr>
            <p:cNvSpPr txBox="1"/>
            <p:nvPr/>
          </p:nvSpPr>
          <p:spPr>
            <a:xfrm>
              <a:off x="6469842" y="3641096"/>
              <a:ext cx="230458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77"/>
                </a:rPr>
                <a:t>Discover how we structured and connected our tables to analyze energy trends and global data relationships.</a:t>
              </a:r>
            </a:p>
          </p:txBody>
        </p:sp>
        <p:sp>
          <p:nvSpPr>
            <p:cNvPr id="41" name="Dreieck 40">
              <a:extLst>
                <a:ext uri="{FF2B5EF4-FFF2-40B4-BE49-F238E27FC236}">
                  <a16:creationId xmlns:a16="http://schemas.microsoft.com/office/drawing/2014/main" id="{DDBB6E05-2E81-7FE0-8B12-571EC05FE6B3}"/>
                </a:ext>
              </a:extLst>
            </p:cNvPr>
            <p:cNvSpPr/>
            <p:nvPr/>
          </p:nvSpPr>
          <p:spPr>
            <a:xfrm rot="5400000">
              <a:off x="8893100" y="667283"/>
              <a:ext cx="1025913" cy="914400"/>
            </a:xfrm>
            <a:prstGeom prst="triangle">
              <a:avLst/>
            </a:prstGeom>
            <a:solidFill>
              <a:srgbClr val="164B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7574976-1BAE-47B4-FAFB-F15D3ACC048D}"/>
              </a:ext>
            </a:extLst>
          </p:cNvPr>
          <p:cNvGrpSpPr/>
          <p:nvPr/>
        </p:nvGrpSpPr>
        <p:grpSpPr>
          <a:xfrm>
            <a:off x="3052540" y="0"/>
            <a:ext cx="3681759" cy="6858000"/>
            <a:chOff x="3033131" y="0"/>
            <a:chExt cx="3681759" cy="6858000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112D7B54-D7D9-1BBA-CBFB-D0AC0A116D4B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54D520B-51A7-1873-573F-812E816990D4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2386B762-C7A0-9F7D-8BB8-C34847E146FC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2D625D51-2513-D81F-8B13-BEC71D407C53}"/>
                </a:ext>
              </a:extLst>
            </p:cNvPr>
            <p:cNvSpPr txBox="1"/>
            <p:nvPr/>
          </p:nvSpPr>
          <p:spPr>
            <a:xfrm>
              <a:off x="3308193" y="3628873"/>
              <a:ext cx="252761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Explore Git’s core features like version control, branching, and merging, and see how we used it to enhance collaboration.</a:t>
              </a:r>
            </a:p>
          </p:txBody>
        </p:sp>
        <p:sp>
          <p:nvSpPr>
            <p:cNvPr id="11" name="Dreieck 10">
              <a:extLst>
                <a:ext uri="{FF2B5EF4-FFF2-40B4-BE49-F238E27FC236}">
                  <a16:creationId xmlns:a16="http://schemas.microsoft.com/office/drawing/2014/main" id="{527FC76E-C5A0-5989-49F4-B2605FEBD4E7}"/>
                </a:ext>
              </a:extLst>
            </p:cNvPr>
            <p:cNvSpPr/>
            <p:nvPr/>
          </p:nvSpPr>
          <p:spPr>
            <a:xfrm rot="5400000">
              <a:off x="5744733" y="667283"/>
              <a:ext cx="1025913" cy="91440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A8E9676-17AC-36ED-BC71-488735D29BEA}"/>
              </a:ext>
            </a:extLst>
          </p:cNvPr>
          <p:cNvGrpSpPr/>
          <p:nvPr/>
        </p:nvGrpSpPr>
        <p:grpSpPr>
          <a:xfrm>
            <a:off x="0" y="0"/>
            <a:ext cx="3657605" cy="6858000"/>
            <a:chOff x="0" y="0"/>
            <a:chExt cx="3657605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C5C5ECED-7FED-0394-1291-57852B3644DD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CD2A049E-A008-37E8-50C5-852363847D0B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14C585F5-1F27-7C08-3044-9F5B9DFC6B5D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944E739B-B9D6-6EA0-DB86-C8EB50684972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37" name="Dreieck 36">
              <a:extLst>
                <a:ext uri="{FF2B5EF4-FFF2-40B4-BE49-F238E27FC236}">
                  <a16:creationId xmlns:a16="http://schemas.microsoft.com/office/drawing/2014/main" id="{129CCC58-9BE6-829E-A607-20BE72DA60DB}"/>
                </a:ext>
              </a:extLst>
            </p:cNvPr>
            <p:cNvSpPr/>
            <p:nvPr/>
          </p:nvSpPr>
          <p:spPr>
            <a:xfrm rot="5400000">
              <a:off x="2687448" y="667282"/>
              <a:ext cx="1025913" cy="914400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082123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BDA847-3FA6-29E8-876F-228422FF4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5D61399E-01D9-281F-37A4-F0A990302E17}"/>
              </a:ext>
            </a:extLst>
          </p:cNvPr>
          <p:cNvGrpSpPr/>
          <p:nvPr/>
        </p:nvGrpSpPr>
        <p:grpSpPr>
          <a:xfrm>
            <a:off x="4564566" y="0"/>
            <a:ext cx="3062869" cy="6858000"/>
            <a:chOff x="0" y="0"/>
            <a:chExt cx="3062869" cy="6858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9877BC5-3003-4DF0-6674-B1231A7FAC2C}"/>
                </a:ext>
              </a:extLst>
            </p:cNvPr>
            <p:cNvSpPr/>
            <p:nvPr/>
          </p:nvSpPr>
          <p:spPr>
            <a:xfrm>
              <a:off x="0" y="0"/>
              <a:ext cx="3062869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ABF00E06-A896-F13F-3E7B-8FF42F23591B}"/>
                </a:ext>
              </a:extLst>
            </p:cNvPr>
            <p:cNvSpPr txBox="1">
              <a:spLocks/>
            </p:cNvSpPr>
            <p:nvPr/>
          </p:nvSpPr>
          <p:spPr>
            <a:xfrm>
              <a:off x="1148574" y="0"/>
              <a:ext cx="721111" cy="26468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1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8C682E5A-E190-2016-89D8-5E7B33E4E336}"/>
                </a:ext>
              </a:extLst>
            </p:cNvPr>
            <p:cNvSpPr txBox="1"/>
            <p:nvPr/>
          </p:nvSpPr>
          <p:spPr>
            <a:xfrm>
              <a:off x="267629" y="2714849"/>
              <a:ext cx="252761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</a:t>
              </a:r>
              <a:endParaRPr lang="de-DE" sz="4000" b="1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59909253-711D-D323-B6B1-CB18B942EA29}"/>
                </a:ext>
              </a:extLst>
            </p:cNvPr>
            <p:cNvSpPr txBox="1"/>
            <p:nvPr/>
          </p:nvSpPr>
          <p:spPr>
            <a:xfrm>
              <a:off x="384441" y="3641665"/>
              <a:ext cx="2304586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Describe GitHub’s role in our project and its use for teamwork. </a:t>
              </a:r>
              <a:endParaRPr lang="de-DE" sz="2400" b="1" dirty="0">
                <a:solidFill>
                  <a:schemeClr val="bg1"/>
                </a:solidFill>
                <a:latin typeface="Perpetua" panose="02020502060401020303" pitchFamily="18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561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3000">
        <p159:morph option="byObject"/>
      </p:transition>
    </mc:Choice>
    <mc:Fallback xmlns="">
      <p:transition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F8AF2F48-C64E-E6EF-F1CE-41BCAA181931}"/>
              </a:ext>
            </a:extLst>
          </p:cNvPr>
          <p:cNvSpPr txBox="1"/>
          <p:nvPr/>
        </p:nvSpPr>
        <p:spPr>
          <a:xfrm>
            <a:off x="3333609" y="152401"/>
            <a:ext cx="61895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GitHub?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BDDAB60-F572-44BD-F37E-22501DF19F18}"/>
              </a:ext>
            </a:extLst>
          </p:cNvPr>
          <p:cNvSpPr txBox="1"/>
          <p:nvPr/>
        </p:nvSpPr>
        <p:spPr>
          <a:xfrm>
            <a:off x="3739662" y="2459504"/>
            <a:ext cx="47126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Web-based platform: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Version control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Collaboration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A649284-E78C-597B-38EB-E70B98E96D55}"/>
              </a:ext>
            </a:extLst>
          </p:cNvPr>
          <p:cNvGrpSpPr/>
          <p:nvPr/>
        </p:nvGrpSpPr>
        <p:grpSpPr>
          <a:xfrm>
            <a:off x="1090578" y="4856405"/>
            <a:ext cx="10010844" cy="1323439"/>
            <a:chOff x="834826" y="4845894"/>
            <a:chExt cx="10010844" cy="1323439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9F82740-AC50-A093-8327-637C7B5F5D9C}"/>
                </a:ext>
              </a:extLst>
            </p:cNvPr>
            <p:cNvSpPr txBox="1"/>
            <p:nvPr/>
          </p:nvSpPr>
          <p:spPr>
            <a:xfrm>
              <a:off x="1346330" y="4845894"/>
              <a:ext cx="94993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GitHub combines these two features to enhance teamwork and code management.</a:t>
              </a:r>
            </a:p>
          </p:txBody>
        </p:sp>
        <p:sp>
          <p:nvSpPr>
            <p:cNvPr id="5" name="Pfeil nach rechts 4">
              <a:extLst>
                <a:ext uri="{FF2B5EF4-FFF2-40B4-BE49-F238E27FC236}">
                  <a16:creationId xmlns:a16="http://schemas.microsoft.com/office/drawing/2014/main" id="{7CB0FFA1-7C00-0A04-6F73-AC04F5804599}"/>
                </a:ext>
              </a:extLst>
            </p:cNvPr>
            <p:cNvSpPr/>
            <p:nvPr/>
          </p:nvSpPr>
          <p:spPr>
            <a:xfrm>
              <a:off x="834826" y="4912465"/>
              <a:ext cx="909891" cy="59514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6CF6D721-20C5-DE66-9BDC-3F34742E1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68986"/>
      </p:ext>
    </p:extLst>
  </p:cSld>
  <p:clrMapOvr>
    <a:masterClrMapping/>
  </p:clrMapOvr>
  <p:transition spd="med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7943E-20F2-7D6F-7CFE-2490EE6EC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68F67909-E514-B037-76E1-FAEFAF3AF1F0}"/>
              </a:ext>
            </a:extLst>
          </p:cNvPr>
          <p:cNvSpPr txBox="1"/>
          <p:nvPr/>
        </p:nvSpPr>
        <p:spPr>
          <a:xfrm>
            <a:off x="1418919" y="152401"/>
            <a:ext cx="97161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Why GitHub was essential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743F2C42-0ED5-F739-32FB-EBAF66ECE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7495">
            <a:off x="172744" y="225068"/>
            <a:ext cx="1173508" cy="117350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BC34DB4-08E1-C5AA-FB2B-6311E355D285}"/>
              </a:ext>
            </a:extLst>
          </p:cNvPr>
          <p:cNvSpPr txBox="1"/>
          <p:nvPr/>
        </p:nvSpPr>
        <p:spPr>
          <a:xfrm>
            <a:off x="3239006" y="2551837"/>
            <a:ext cx="57139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Efficient collaboration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Traceability</a:t>
            </a:r>
          </a:p>
          <a:p>
            <a:pPr marL="571500" indent="-571500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Transparency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D4C3AA0-F111-3169-CAF5-AEDA08F242CF}"/>
              </a:ext>
            </a:extLst>
          </p:cNvPr>
          <p:cNvGrpSpPr/>
          <p:nvPr/>
        </p:nvGrpSpPr>
        <p:grpSpPr>
          <a:xfrm>
            <a:off x="1700595" y="4766607"/>
            <a:ext cx="8790810" cy="1938992"/>
            <a:chOff x="1950762" y="4564568"/>
            <a:chExt cx="8790810" cy="1938992"/>
          </a:xfrm>
        </p:grpSpPr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D6BF34F3-2874-C2E5-BF51-EBFC1C6F1AB2}"/>
                </a:ext>
              </a:extLst>
            </p:cNvPr>
            <p:cNvSpPr txBox="1"/>
            <p:nvPr/>
          </p:nvSpPr>
          <p:spPr>
            <a:xfrm>
              <a:off x="2778369" y="4564568"/>
              <a:ext cx="7963203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These features are powered by </a:t>
              </a:r>
              <a:r>
                <a:rPr lang="de-DE" sz="4000" u="sng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, the version control system.</a:t>
              </a:r>
            </a:p>
            <a:p>
              <a:pPr algn="ctr"/>
              <a:endParaRPr lang="de-DE" sz="4000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" name="Pfeil nach rechts 3">
              <a:extLst>
                <a:ext uri="{FF2B5EF4-FFF2-40B4-BE49-F238E27FC236}">
                  <a16:creationId xmlns:a16="http://schemas.microsoft.com/office/drawing/2014/main" id="{3D2236B4-B6BA-FACC-1582-A5248CBC59EE}"/>
                </a:ext>
              </a:extLst>
            </p:cNvPr>
            <p:cNvSpPr/>
            <p:nvPr/>
          </p:nvSpPr>
          <p:spPr>
            <a:xfrm>
              <a:off x="1950762" y="4564568"/>
              <a:ext cx="909891" cy="595148"/>
            </a:xfrm>
            <a:prstGeom prst="right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07972845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BA17604-48B3-3463-CC27-FBB98C16726E}"/>
              </a:ext>
            </a:extLst>
          </p:cNvPr>
          <p:cNvGrpSpPr/>
          <p:nvPr/>
        </p:nvGrpSpPr>
        <p:grpSpPr>
          <a:xfrm>
            <a:off x="4564566" y="0"/>
            <a:ext cx="3062869" cy="6858000"/>
            <a:chOff x="3033131" y="0"/>
            <a:chExt cx="3062869" cy="6858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BD9E981B-28F0-D880-8D1B-943D94644C32}"/>
                </a:ext>
              </a:extLst>
            </p:cNvPr>
            <p:cNvSpPr/>
            <p:nvPr/>
          </p:nvSpPr>
          <p:spPr>
            <a:xfrm>
              <a:off x="3033131" y="0"/>
              <a:ext cx="3062869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D7EC7FB-45A5-DA7A-8F12-AE7B49665A34}"/>
                </a:ext>
              </a:extLst>
            </p:cNvPr>
            <p:cNvSpPr txBox="1">
              <a:spLocks/>
            </p:cNvSpPr>
            <p:nvPr/>
          </p:nvSpPr>
          <p:spPr>
            <a:xfrm>
              <a:off x="4211443" y="0"/>
              <a:ext cx="72111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6600" b="1" dirty="0">
                  <a:solidFill>
                    <a:schemeClr val="bg1"/>
                  </a:solidFill>
                  <a:latin typeface="Perpetua Titling MT" panose="02020502060505020804" pitchFamily="18" charset="77"/>
                </a:rPr>
                <a:t>2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14699F1F-24A3-B448-7FA3-2BA1EB2076E9}"/>
                </a:ext>
              </a:extLst>
            </p:cNvPr>
            <p:cNvSpPr txBox="1"/>
            <p:nvPr/>
          </p:nvSpPr>
          <p:spPr>
            <a:xfrm>
              <a:off x="3300760" y="2716868"/>
              <a:ext cx="25276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4800" b="1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Git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D5DA6308-760A-C1AC-436C-AFAA8D5A0432}"/>
                </a:ext>
              </a:extLst>
            </p:cNvPr>
            <p:cNvSpPr txBox="1"/>
            <p:nvPr/>
          </p:nvSpPr>
          <p:spPr>
            <a:xfrm>
              <a:off x="3308193" y="3628873"/>
              <a:ext cx="252761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ffectLst/>
                  <a:latin typeface="Perpetua" panose="02020502060401020303" pitchFamily="18" charset="0"/>
                  <a:cs typeface="Calibri" panose="020F0502020204030204" pitchFamily="34" charset="0"/>
                </a:rPr>
                <a:t>Explore Git’s core features like version control, branching, and merging, and see how we used it to enhance collaboration.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8059433"/>
      </p:ext>
    </p:extLst>
  </p:cSld>
  <p:clrMapOvr>
    <a:masterClrMapping/>
  </p:clrMapOvr>
  <p:transition advTm="300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E1FA3-3283-E2E7-F7B7-073B10416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CE62B268-6F1E-9F54-3904-6CE0D09D95B8}"/>
              </a:ext>
            </a:extLst>
          </p:cNvPr>
          <p:cNvSpPr txBox="1"/>
          <p:nvPr/>
        </p:nvSpPr>
        <p:spPr>
          <a:xfrm>
            <a:off x="4058968" y="152401"/>
            <a:ext cx="46410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What is Git?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0340C55-AB30-1F84-3633-E468484FB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000" y="4708806"/>
            <a:ext cx="1800000" cy="18000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7AC94A-EABF-0844-327B-B999DA84E154}"/>
              </a:ext>
            </a:extLst>
          </p:cNvPr>
          <p:cNvSpPr txBox="1"/>
          <p:nvPr/>
        </p:nvSpPr>
        <p:spPr>
          <a:xfrm>
            <a:off x="1221827" y="2002359"/>
            <a:ext cx="974834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Functions: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Tracks changes in files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Allows you to load previous versions</a:t>
            </a:r>
          </a:p>
          <a:p>
            <a:pPr marL="571500" indent="-571500" algn="ctr">
              <a:buFont typeface="Wingdings" pitchFamily="2" charset="2"/>
              <a:buChar char="Ø"/>
            </a:pPr>
            <a:r>
              <a:rPr lang="de-DE" sz="4000" dirty="0">
                <a:solidFill>
                  <a:schemeClr val="bg1"/>
                </a:solidFill>
                <a:latin typeface="Berlin Sans FB" panose="020E0602020502020306" pitchFamily="34" charset="0"/>
              </a:rPr>
              <a:t>Supports branching and merging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C7436A-D661-25B8-6011-392E9B294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12926"/>
      </p:ext>
    </p:extLst>
  </p:cSld>
  <p:clrMapOvr>
    <a:masterClrMapping/>
  </p:clrMapOvr>
  <p:transition spd="med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C3FD1-B2BB-AF1F-7616-AC7744E7A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>
            <a:extLst>
              <a:ext uri="{FF2B5EF4-FFF2-40B4-BE49-F238E27FC236}">
                <a16:creationId xmlns:a16="http://schemas.microsoft.com/office/drawing/2014/main" id="{E2B4077A-B248-BD24-193A-7EC360BB6415}"/>
              </a:ext>
            </a:extLst>
          </p:cNvPr>
          <p:cNvSpPr txBox="1"/>
          <p:nvPr/>
        </p:nvSpPr>
        <p:spPr>
          <a:xfrm>
            <a:off x="2340004" y="152401"/>
            <a:ext cx="75119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latin typeface="Berlin Sans FB" panose="020E0602020502020306" pitchFamily="34" charset="0"/>
              </a:rPr>
              <a:t>How did we use Git?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FAD7D78-7BB7-FB4B-93B5-DA7222E39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87">
            <a:off x="199266" y="206741"/>
            <a:ext cx="1800000" cy="1800000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90175CC-8ADC-FE98-5A6E-3AFF05013209}"/>
              </a:ext>
            </a:extLst>
          </p:cNvPr>
          <p:cNvGrpSpPr/>
          <p:nvPr/>
        </p:nvGrpSpPr>
        <p:grpSpPr>
          <a:xfrm>
            <a:off x="1638299" y="2151727"/>
            <a:ext cx="9067801" cy="2645192"/>
            <a:chOff x="1459772" y="2151728"/>
            <a:chExt cx="7953859" cy="2645192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BDF82D5E-3C4C-41DB-91D7-707A2C908A5D}"/>
                </a:ext>
              </a:extLst>
            </p:cNvPr>
            <p:cNvSpPr txBox="1"/>
            <p:nvPr/>
          </p:nvSpPr>
          <p:spPr>
            <a:xfrm>
              <a:off x="2778370" y="2151728"/>
              <a:ext cx="663526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Clone Repository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Creating Branches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Commit and Push changes </a:t>
              </a:r>
            </a:p>
            <a:p>
              <a:pPr marL="742950" indent="-742950">
                <a:buFont typeface="+mj-lt"/>
                <a:buAutoNum type="arabicPeriod"/>
              </a:pPr>
              <a:r>
                <a:rPr lang="de-DE" sz="4000" dirty="0">
                  <a:solidFill>
                    <a:schemeClr val="bg1"/>
                  </a:solidFill>
                  <a:latin typeface="Berlin Sans FB" panose="020E0602020502020306" pitchFamily="34" charset="0"/>
                </a:rPr>
                <a:t>Pull Requests and Merge</a:t>
              </a:r>
              <a:endParaRPr lang="de-DE" sz="3600" dirty="0">
                <a:solidFill>
                  <a:schemeClr val="bg1"/>
                </a:solidFill>
                <a:latin typeface="Berlin Sans FB" panose="020E0602020502020306" pitchFamily="34" charset="0"/>
              </a:endParaRPr>
            </a:p>
          </p:txBody>
        </p:sp>
        <p:sp>
          <p:nvSpPr>
            <p:cNvPr id="4" name="Pfeil nach unten 3">
              <a:extLst>
                <a:ext uri="{FF2B5EF4-FFF2-40B4-BE49-F238E27FC236}">
                  <a16:creationId xmlns:a16="http://schemas.microsoft.com/office/drawing/2014/main" id="{A8BA5BE6-9432-AEDE-CAF8-C002FEDA396D}"/>
                </a:ext>
              </a:extLst>
            </p:cNvPr>
            <p:cNvSpPr/>
            <p:nvPr/>
          </p:nvSpPr>
          <p:spPr>
            <a:xfrm>
              <a:off x="1459772" y="2308334"/>
              <a:ext cx="1318598" cy="2488586"/>
            </a:xfrm>
            <a:prstGeom prst="downArrow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79465106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A52291-435E-4E31-6A01-EBBE2EE86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D9431A5-ABF9-6561-240E-61C3C4643C24}"/>
              </a:ext>
            </a:extLst>
          </p:cNvPr>
          <p:cNvSpPr/>
          <p:nvPr/>
        </p:nvSpPr>
        <p:spPr>
          <a:xfrm>
            <a:off x="367862" y="1629103"/>
            <a:ext cx="4582510" cy="417260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AEE6B8AE-97E9-F5F1-8B1F-225DF4379428}"/>
              </a:ext>
            </a:extLst>
          </p:cNvPr>
          <p:cNvSpPr/>
          <p:nvPr/>
        </p:nvSpPr>
        <p:spPr>
          <a:xfrm flipH="1">
            <a:off x="5235466" y="2371113"/>
            <a:ext cx="5118208" cy="2115774"/>
          </a:xfrm>
          <a:prstGeom prst="rightArrow">
            <a:avLst/>
          </a:prstGeom>
          <a:solidFill>
            <a:schemeClr val="accent4"/>
          </a:solid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C47464-CB6E-4CAF-38FF-5F88AEE87CF3}"/>
              </a:ext>
            </a:extLst>
          </p:cNvPr>
          <p:cNvSpPr txBox="1"/>
          <p:nvPr/>
        </p:nvSpPr>
        <p:spPr>
          <a:xfrm>
            <a:off x="1650957" y="114300"/>
            <a:ext cx="8890086" cy="10156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chemeClr val="bg1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Berlin Sans FB" panose="020E0602020502020306" pitchFamily="34" charset="0"/>
              </a:rPr>
              <a:t>Example for Branches</a:t>
            </a:r>
          </a:p>
        </p:txBody>
      </p:sp>
    </p:spTree>
    <p:extLst>
      <p:ext uri="{BB962C8B-B14F-4D97-AF65-F5344CB8AC3E}">
        <p14:creationId xmlns:p14="http://schemas.microsoft.com/office/powerpoint/2010/main" val="2512830738"/>
      </p:ext>
    </p:extLst>
  </p:cSld>
  <p:clrMapOvr>
    <a:masterClrMapping/>
  </p:clrMapOvr>
  <p:transition spd="med">
    <p:cover/>
  </p:transition>
</p:sld>
</file>

<file path=ppt/theme/theme1.xml><?xml version="1.0" encoding="utf-8"?>
<a:theme xmlns:a="http://schemas.openxmlformats.org/drawingml/2006/main" name="Office">
  <a:themeElements>
    <a:clrScheme name="Benutzerdefiniert 1">
      <a:dk1>
        <a:srgbClr val="000000"/>
      </a:dk1>
      <a:lt1>
        <a:srgbClr val="FFFFFF"/>
      </a:lt1>
      <a:dk2>
        <a:srgbClr val="212121"/>
      </a:dk2>
      <a:lt2>
        <a:srgbClr val="A9A9A9"/>
      </a:lt2>
      <a:accent1>
        <a:srgbClr val="0432FF"/>
      </a:accent1>
      <a:accent2>
        <a:srgbClr val="008E00"/>
      </a:accent2>
      <a:accent3>
        <a:srgbClr val="FF9300"/>
      </a:accent3>
      <a:accent4>
        <a:srgbClr val="FF2600"/>
      </a:accent4>
      <a:accent5>
        <a:srgbClr val="00FCFF"/>
      </a:accent5>
      <a:accent6>
        <a:srgbClr val="521B92"/>
      </a:accent6>
      <a:hlink>
        <a:srgbClr val="0432FF"/>
      </a:hlink>
      <a:folHlink>
        <a:srgbClr val="01189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Macintosh PowerPoint</Application>
  <PresentationFormat>Breitbild</PresentationFormat>
  <Paragraphs>78</Paragraphs>
  <Slides>19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8" baseType="lpstr">
      <vt:lpstr>Aptos</vt:lpstr>
      <vt:lpstr>Arial</vt:lpstr>
      <vt:lpstr>Berlin Sans FB</vt:lpstr>
      <vt:lpstr>Berlin Sans FB Demi</vt:lpstr>
      <vt:lpstr>Calibri</vt:lpstr>
      <vt:lpstr>Perpetua</vt:lpstr>
      <vt:lpstr>Perpetua Titling MT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HOW CAN WE IDENTIFY THE GLOBAL TRENDS IN RENEWABLE ENERGY?</vt:lpstr>
      <vt:lpstr>WE NEED A SOURCE/DATASET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Berkan Kuecuek</dc:creator>
  <cp:lastModifiedBy>Berkan Kuecuek</cp:lastModifiedBy>
  <cp:revision>53</cp:revision>
  <dcterms:created xsi:type="dcterms:W3CDTF">2024-12-22T05:49:47Z</dcterms:created>
  <dcterms:modified xsi:type="dcterms:W3CDTF">2025-01-07T16:40:47Z</dcterms:modified>
</cp:coreProperties>
</file>

<file path=docProps/thumbnail.jpeg>
</file>